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FFFF"/>
    <a:srgbClr val="FF66CC"/>
    <a:srgbClr val="2A5400"/>
    <a:srgbClr val="CCFFFF"/>
    <a:srgbClr val="000000"/>
    <a:srgbClr val="040000"/>
    <a:srgbClr val="00003C"/>
    <a:srgbClr val="00003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0929"/>
  </p:normalViewPr>
  <p:slideViewPr>
    <p:cSldViewPr>
      <p:cViewPr varScale="1">
        <p:scale>
          <a:sx n="70" d="100"/>
          <a:sy n="70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271F9-487B-4591-BFE3-C49F8B36F44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EBF57-D373-484F-B78B-7DD6139F28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4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A57E7-8A06-4209-B7FC-AA6B8A4E2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3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2381E-A8FA-44AE-A8A6-6E56C3D90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139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7DA47-FED5-4914-BF8C-C8995D63EE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7659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16C51-CF73-4422-A977-49B90DA5F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28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8C09D-6EB9-4FCE-800B-6D6028BB6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36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43CF6-2C81-4AE0-AA17-F264D2A3FB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69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C1902-C05E-4C06-AC63-D7C6218A32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20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B3658-125D-4435-B658-1A87799F1E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849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CD195-4569-4A81-85CC-0E966EE838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39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C9D73-0326-4BA4-849B-69B58BE6B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77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E8A26-615D-4132-8DB5-870F62CC3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38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F380304-53F9-405B-93FA-3C4F3B0489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  <a:solidFill>
            <a:srgbClr val="003300"/>
          </a:solidFill>
        </p:spPr>
        <p:txBody>
          <a:bodyPr/>
          <a:lstStyle/>
          <a:p>
            <a:r>
              <a:rPr lang="en-US" altLang="en-US" sz="2800" dirty="0" smtClean="0">
                <a:solidFill>
                  <a:srgbClr val="00FFFF"/>
                </a:solidFill>
              </a:rPr>
              <a:t>Me llamo ___________ Clase 601</a:t>
            </a:r>
            <a:br>
              <a:rPr lang="en-US" altLang="en-US" sz="2800" dirty="0" smtClean="0">
                <a:solidFill>
                  <a:srgbClr val="00FFFF"/>
                </a:solidFill>
              </a:rPr>
            </a:br>
            <a:r>
              <a:rPr lang="en-US" altLang="en-US" sz="2800" dirty="0" smtClean="0">
                <a:solidFill>
                  <a:srgbClr val="00FFFF"/>
                </a:solidFill>
              </a:rPr>
              <a:t>La fecha es el </a:t>
            </a:r>
            <a:r>
              <a:rPr lang="en-US" altLang="en-US" sz="2800" dirty="0" smtClean="0">
                <a:solidFill>
                  <a:srgbClr val="00FFFF"/>
                </a:solidFill>
              </a:rPr>
              <a:t>9 </a:t>
            </a:r>
            <a:r>
              <a:rPr lang="en-US" altLang="en-US" sz="2800" dirty="0" smtClean="0">
                <a:solidFill>
                  <a:srgbClr val="00FFFF"/>
                </a:solidFill>
              </a:rPr>
              <a:t>de </a:t>
            </a:r>
            <a:r>
              <a:rPr lang="en-US" altLang="en-US" sz="2800" dirty="0" err="1" smtClean="0">
                <a:solidFill>
                  <a:srgbClr val="00FFFF"/>
                </a:solidFill>
              </a:rPr>
              <a:t>noviembre</a:t>
            </a:r>
            <a:r>
              <a:rPr lang="en-US" altLang="en-US" sz="2800" dirty="0" smtClean="0">
                <a:solidFill>
                  <a:srgbClr val="00FFFF"/>
                </a:solidFill>
              </a:rPr>
              <a:t> del 2017</a:t>
            </a:r>
            <a:endParaRPr lang="en-US" altLang="en-US" sz="4000" dirty="0">
              <a:solidFill>
                <a:srgbClr val="00FFFF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715000"/>
          </a:xfrm>
          <a:solidFill>
            <a:srgbClr val="003300"/>
          </a:solidFill>
        </p:spPr>
        <p:txBody>
          <a:bodyPr/>
          <a:lstStyle/>
          <a:p>
            <a:pPr marL="0" indent="0">
              <a:buNone/>
            </a:pPr>
            <a:r>
              <a:rPr lang="en-US" altLang="en-US" sz="3200" dirty="0" err="1" smtClean="0">
                <a:solidFill>
                  <a:srgbClr val="FF66CC"/>
                </a:solidFill>
              </a:rPr>
              <a:t>Proposito</a:t>
            </a:r>
            <a:r>
              <a:rPr lang="en-US" altLang="en-US" sz="3200" dirty="0" smtClean="0">
                <a:solidFill>
                  <a:srgbClr val="FF66CC"/>
                </a:solidFill>
              </a:rPr>
              <a:t> # 21: </a:t>
            </a:r>
            <a:r>
              <a:rPr lang="en-US" altLang="en-US" sz="3200" dirty="0" smtClean="0"/>
              <a:t>¿Como son los </a:t>
            </a:r>
            <a:r>
              <a:rPr lang="en-US" altLang="en-US" sz="3200" dirty="0" err="1" smtClean="0"/>
              <a:t>alumnos</a:t>
            </a:r>
            <a:r>
              <a:rPr lang="en-US" altLang="en-US" sz="3200" dirty="0" smtClean="0"/>
              <a:t> de la </a:t>
            </a:r>
            <a:r>
              <a:rPr lang="en-US" altLang="en-US" sz="3200" dirty="0" err="1" smtClean="0"/>
              <a:t>clase</a:t>
            </a:r>
            <a:r>
              <a:rPr lang="en-US" altLang="en-US" sz="3200" dirty="0" smtClean="0"/>
              <a:t> de </a:t>
            </a:r>
            <a:r>
              <a:rPr lang="en-US" altLang="en-US" sz="3200" dirty="0" err="1" smtClean="0"/>
              <a:t>español</a:t>
            </a:r>
            <a:r>
              <a:rPr lang="en-US" altLang="en-US" sz="3200" dirty="0" smtClean="0"/>
              <a:t>?</a:t>
            </a:r>
          </a:p>
          <a:p>
            <a:pPr marL="0" indent="0">
              <a:buNone/>
            </a:pPr>
            <a:r>
              <a:rPr lang="en-US" altLang="en-US" sz="3200" i="1" dirty="0" smtClean="0">
                <a:solidFill>
                  <a:srgbClr val="92D050"/>
                </a:solidFill>
              </a:rPr>
              <a:t>L.O: to review the form &amp; use of SER</a:t>
            </a:r>
          </a:p>
          <a:p>
            <a:pPr marL="0" indent="0">
              <a:buNone/>
            </a:pPr>
            <a:r>
              <a:rPr lang="en-US" altLang="en-US" sz="3200" dirty="0" err="1" smtClean="0">
                <a:solidFill>
                  <a:srgbClr val="FF66CC"/>
                </a:solidFill>
              </a:rPr>
              <a:t>Actividad</a:t>
            </a:r>
            <a:r>
              <a:rPr lang="en-US" altLang="en-US" sz="3200" dirty="0" smtClean="0">
                <a:solidFill>
                  <a:srgbClr val="FF66CC"/>
                </a:solidFill>
              </a:rPr>
              <a:t> </a:t>
            </a:r>
            <a:r>
              <a:rPr lang="en-US" altLang="en-US" sz="3200" dirty="0" err="1" smtClean="0">
                <a:solidFill>
                  <a:srgbClr val="FF66CC"/>
                </a:solidFill>
              </a:rPr>
              <a:t>Inicial</a:t>
            </a:r>
            <a:r>
              <a:rPr lang="en-US" altLang="en-US" sz="3200" dirty="0" smtClean="0">
                <a:solidFill>
                  <a:srgbClr val="FF66CC"/>
                </a:solidFill>
              </a:rPr>
              <a:t>: </a:t>
            </a:r>
            <a:r>
              <a:rPr lang="en-US" altLang="en-US" sz="3200" dirty="0" smtClean="0"/>
              <a:t>Copy and write the following in Spanish.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Tomas and Rosa are brunettes.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She is intelligent and athletic.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I am a student in TRCS.</a:t>
            </a:r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r>
              <a:rPr lang="en-US" altLang="en-US" sz="3200" dirty="0" smtClean="0"/>
              <a:t>We are friends</a:t>
            </a:r>
            <a:r>
              <a:rPr lang="en-US" altLang="en-US" sz="3200" dirty="0" smtClean="0"/>
              <a:t>.</a:t>
            </a:r>
          </a:p>
          <a:p>
            <a:pPr>
              <a:buClr>
                <a:srgbClr val="00FFFF"/>
              </a:buClr>
            </a:pPr>
            <a:r>
              <a:rPr lang="en-US" altLang="en-US" sz="3200" dirty="0" err="1" smtClean="0"/>
              <a:t>Completa</a:t>
            </a:r>
            <a:r>
              <a:rPr lang="en-US" altLang="en-US" sz="3200" dirty="0" smtClean="0"/>
              <a:t> la </a:t>
            </a:r>
            <a:r>
              <a:rPr lang="en-US" altLang="en-US" sz="3200" dirty="0" err="1" smtClean="0"/>
              <a:t>hoja</a:t>
            </a:r>
            <a:r>
              <a:rPr lang="en-US" altLang="en-US" sz="3200" dirty="0" smtClean="0"/>
              <a:t> COMPRESION</a:t>
            </a:r>
            <a:endParaRPr lang="en-US" altLang="en-US" sz="3200" dirty="0" smtClean="0"/>
          </a:p>
          <a:p>
            <a:pPr marL="742950" indent="-742950">
              <a:buClr>
                <a:srgbClr val="00FFFF"/>
              </a:buClr>
              <a:buFont typeface="+mj-lt"/>
              <a:buAutoNum type="arabicPeriod"/>
            </a:pPr>
            <a:endParaRPr lang="en-US" altLang="en-US" sz="3200" dirty="0" smtClean="0"/>
          </a:p>
          <a:p>
            <a:pPr marL="0" indent="0">
              <a:buNone/>
            </a:pPr>
            <a:endParaRPr lang="en-US" altLang="en-US" sz="3200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9906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FF66CC"/>
                </a:solidFill>
              </a:rPr>
              <a:t>Repaso</a:t>
            </a:r>
            <a:r>
              <a:rPr lang="en-US" sz="3600" dirty="0" smtClean="0">
                <a:solidFill>
                  <a:srgbClr val="FF66CC"/>
                </a:solidFill>
              </a:rPr>
              <a:t> del </a:t>
            </a:r>
            <a:r>
              <a:rPr lang="en-US" sz="3600" dirty="0" err="1" smtClean="0">
                <a:solidFill>
                  <a:srgbClr val="FF66CC"/>
                </a:solidFill>
              </a:rPr>
              <a:t>verbo</a:t>
            </a:r>
            <a:r>
              <a:rPr lang="en-US" sz="3600" dirty="0" smtClean="0">
                <a:solidFill>
                  <a:srgbClr val="FF66CC"/>
                </a:solidFill>
              </a:rPr>
              <a:t> SER</a:t>
            </a:r>
            <a:endParaRPr lang="en-US" sz="36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4419600"/>
          </a:xfrm>
        </p:spPr>
        <p:txBody>
          <a:bodyPr/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SER means TO BE.</a:t>
            </a:r>
          </a:p>
          <a:p>
            <a:r>
              <a:rPr lang="en-US" sz="3200" dirty="0" smtClean="0"/>
              <a:t>Write the PRESENT TENSE of the SER: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438"/>
              </p:ext>
            </p:extLst>
          </p:nvPr>
        </p:nvGraphicFramePr>
        <p:xfrm>
          <a:off x="838200" y="2416395"/>
          <a:ext cx="7467600" cy="4213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623726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solidFill>
                            <a:srgbClr val="FFFF00"/>
                          </a:solidFill>
                        </a:rPr>
                        <a:t>PRONOMBRE</a:t>
                      </a:r>
                      <a:endParaRPr lang="en-US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solidFill>
                            <a:srgbClr val="CCFFFF"/>
                          </a:solidFill>
                        </a:rPr>
                        <a:t>‘</a:t>
                      </a:r>
                      <a:r>
                        <a:rPr lang="en-US" sz="2000" i="1" dirty="0" err="1" smtClean="0">
                          <a:solidFill>
                            <a:srgbClr val="CCFFFF"/>
                          </a:solidFill>
                        </a:rPr>
                        <a:t>Ser</a:t>
                      </a:r>
                      <a:r>
                        <a:rPr lang="en-US" sz="2000" i="1" dirty="0" smtClean="0">
                          <a:solidFill>
                            <a:srgbClr val="CCFFFF"/>
                          </a:solidFill>
                        </a:rPr>
                        <a:t>’</a:t>
                      </a:r>
                    </a:p>
                    <a:p>
                      <a:pPr algn="ctr"/>
                      <a:r>
                        <a:rPr lang="en-US" sz="1600" i="1" dirty="0" smtClean="0">
                          <a:solidFill>
                            <a:srgbClr val="CCFFFF"/>
                          </a:solidFill>
                        </a:rPr>
                        <a:t>(to be)</a:t>
                      </a:r>
                      <a:endParaRPr lang="en-US" sz="1400" i="1" dirty="0">
                        <a:solidFill>
                          <a:srgbClr val="CC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 smtClean="0">
                          <a:solidFill>
                            <a:schemeClr val="bg1"/>
                          </a:solidFill>
                        </a:rPr>
                        <a:t>English</a:t>
                      </a:r>
                      <a:r>
                        <a:rPr lang="en-US" sz="1800" b="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0" i="1" baseline="0" dirty="0" smtClean="0">
                          <a:solidFill>
                            <a:schemeClr val="bg1"/>
                          </a:solidFill>
                        </a:rPr>
                        <a:t>translation</a:t>
                      </a:r>
                      <a:endParaRPr lang="en-US" sz="1800" b="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Yo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Tú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Él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Ella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Ud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Nosotros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Ellos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Ellas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Uds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2286000" y="4267200"/>
            <a:ext cx="685800" cy="762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2286000" y="5791200"/>
            <a:ext cx="685800" cy="762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67200" y="3001962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91000" y="3581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Eres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343400" y="4343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Es</a:t>
            </a:r>
            <a:r>
              <a:rPr lang="en-US" altLang="en-US" b="1" dirty="0" smtClean="0">
                <a:solidFill>
                  <a:schemeClr val="accent2"/>
                </a:solidFill>
              </a:rPr>
              <a:t> 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114800" y="50292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err="1" smtClean="0">
                <a:solidFill>
                  <a:schemeClr val="accent2"/>
                </a:solidFill>
              </a:rPr>
              <a:t>Somos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267200" y="5867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 dirty="0" smtClean="0">
                <a:solidFill>
                  <a:schemeClr val="accent2"/>
                </a:solidFill>
              </a:rPr>
              <a:t>Son</a:t>
            </a:r>
            <a:endParaRPr lang="en-US" altLang="en-US" b="1" dirty="0">
              <a:solidFill>
                <a:schemeClr val="accent2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172200" y="3043535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I am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96000" y="3581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You are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096000" y="4114800"/>
            <a:ext cx="1676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srgbClr val="7030A0"/>
                </a:solidFill>
              </a:rPr>
              <a:t>He is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She is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You (pol.) are</a:t>
            </a:r>
            <a:endParaRPr lang="en-US" altLang="en-US" sz="2000" i="1" dirty="0">
              <a:solidFill>
                <a:srgbClr val="7030A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96000" y="5105400"/>
            <a:ext cx="1143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 dirty="0" smtClean="0">
                <a:solidFill>
                  <a:srgbClr val="7030A0"/>
                </a:solidFill>
              </a:rPr>
              <a:t>We are</a:t>
            </a:r>
            <a:endParaRPr lang="en-US" altLang="en-US" i="1" dirty="0">
              <a:solidFill>
                <a:srgbClr val="7030A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019800" y="5638800"/>
            <a:ext cx="2209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i="1" dirty="0" smtClean="0">
                <a:solidFill>
                  <a:srgbClr val="7030A0"/>
                </a:solidFill>
              </a:rPr>
              <a:t>They (guys/mix) are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They (girls) are</a:t>
            </a:r>
          </a:p>
          <a:p>
            <a:r>
              <a:rPr lang="en-US" altLang="en-US" sz="2000" i="1" dirty="0" smtClean="0">
                <a:solidFill>
                  <a:srgbClr val="7030A0"/>
                </a:solidFill>
              </a:rPr>
              <a:t>You are</a:t>
            </a:r>
            <a:endParaRPr lang="en-US" altLang="en-US" sz="2000" i="1" dirty="0">
              <a:solidFill>
                <a:srgbClr val="7030A0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10800000">
            <a:off x="5486401" y="4267200"/>
            <a:ext cx="685800" cy="762000"/>
          </a:xfrm>
          <a:prstGeom prst="rightBrace">
            <a:avLst>
              <a:gd name="adj1" fmla="val 8333"/>
              <a:gd name="adj2" fmla="val 5507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/>
          <p:cNvSpPr/>
          <p:nvPr/>
        </p:nvSpPr>
        <p:spPr>
          <a:xfrm rot="10800000">
            <a:off x="5486400" y="5791200"/>
            <a:ext cx="685800" cy="762000"/>
          </a:xfrm>
          <a:prstGeom prst="rightBrace">
            <a:avLst>
              <a:gd name="adj1" fmla="val 8333"/>
              <a:gd name="adj2" fmla="val 5507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458200" cy="6019800"/>
          </a:xfrm>
          <a:solidFill>
            <a:srgbClr val="003300"/>
          </a:solidFill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4000" b="1" dirty="0" smtClean="0">
                <a:solidFill>
                  <a:srgbClr val="FF66CC"/>
                </a:solidFill>
              </a:rPr>
              <a:t>Ejercicios</a:t>
            </a:r>
            <a:endParaRPr lang="es-ES_tradnl" altLang="en-US" sz="4000" b="1" dirty="0">
              <a:solidFill>
                <a:srgbClr val="FF66CC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Copia y completa con la forma correcta de SER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Tú ______ buen/a alumno/a.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Mis amigas/os y yo ______ inteligentes.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Yo ______ estudioso/a.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Luisa _____ uruguaya.</a:t>
            </a:r>
          </a:p>
          <a:p>
            <a:pPr marL="514350" indent="-514350">
              <a:lnSpc>
                <a:spcPct val="90000"/>
              </a:lnSpc>
              <a:buClr>
                <a:srgbClr val="00FFFF"/>
              </a:buClr>
              <a:buFont typeface="+mj-lt"/>
              <a:buAutoNum type="arabicPeriod"/>
            </a:pPr>
            <a:r>
              <a:rPr lang="es-ES_tradnl" altLang="en-US" sz="2800" dirty="0" smtClean="0"/>
              <a:t>Los alumnos _____ simpáticos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s-ES_tradnl" altLang="en-US" sz="3600" b="1" dirty="0" smtClean="0">
                <a:solidFill>
                  <a:srgbClr val="FF66CC"/>
                </a:solidFill>
              </a:rPr>
              <a:t>Tarea # 21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Completa la hoja </a:t>
            </a:r>
            <a:r>
              <a:rPr lang="es-ES_tradnl" altLang="en-US" sz="2800" i="1" dirty="0" smtClean="0"/>
              <a:t>El verbo SER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B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TUESDAY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smtClean="0"/>
              <a:t>RUBRIC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</a:t>
            </a:r>
            <a:r>
              <a:rPr lang="es-ES_tradnl" altLang="en-US" sz="2800" dirty="0" smtClean="0"/>
              <a:t>TOMORROW 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b="1" dirty="0" smtClean="0">
                <a:solidFill>
                  <a:srgbClr val="00FFFF"/>
                </a:solidFill>
              </a:rPr>
              <a:t>FINISH </a:t>
            </a:r>
            <a:r>
              <a:rPr lang="es-ES_tradnl" altLang="en-US" sz="2800" b="1" u="sng" dirty="0" smtClean="0">
                <a:solidFill>
                  <a:srgbClr val="00FFFF"/>
                </a:solidFill>
              </a:rPr>
              <a:t>PROPOSITO C</a:t>
            </a:r>
            <a:r>
              <a:rPr lang="es-ES_tradnl" altLang="en-US" sz="2800" b="1" dirty="0" smtClean="0">
                <a:solidFill>
                  <a:srgbClr val="00FFFF"/>
                </a:solidFill>
              </a:rPr>
              <a:t> BY TOMORROW ONLY</a:t>
            </a:r>
          </a:p>
        </p:txBody>
      </p:sp>
    </p:spTree>
    <p:extLst>
      <p:ext uri="{BB962C8B-B14F-4D97-AF65-F5344CB8AC3E}">
        <p14:creationId xmlns:p14="http://schemas.microsoft.com/office/powerpoint/2010/main" val="12309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alkboard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18211</TotalTime>
  <Words>200</Words>
  <Application>Microsoft Office PowerPoint</Application>
  <PresentationFormat>On-screen Show (4:3)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echalkboard</vt:lpstr>
      <vt:lpstr>Me llamo ___________ Clase 601 La fecha es el 9 de noviembre del 2017</vt:lpstr>
      <vt:lpstr>Repaso del verbo SER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601 La fecha es el 6 de diciembre del 2013</dc:title>
  <dc:creator>Helen Zumaeta</dc:creator>
  <cp:lastModifiedBy>Helen Zumaeta</cp:lastModifiedBy>
  <cp:revision>39</cp:revision>
  <cp:lastPrinted>2015-12-05T00:41:59Z</cp:lastPrinted>
  <dcterms:created xsi:type="dcterms:W3CDTF">2013-12-05T18:50:25Z</dcterms:created>
  <dcterms:modified xsi:type="dcterms:W3CDTF">2017-11-09T21:28:55Z</dcterms:modified>
</cp:coreProperties>
</file>